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2"/>
  </p:notesMasterIdLst>
  <p:sldIdLst>
    <p:sldId id="256" r:id="rId4"/>
    <p:sldId id="261" r:id="rId5"/>
    <p:sldId id="301" r:id="rId6"/>
    <p:sldId id="264" r:id="rId7"/>
    <p:sldId id="270" r:id="rId8"/>
    <p:sldId id="285" r:id="rId9"/>
    <p:sldId id="296" r:id="rId10"/>
    <p:sldId id="280" r:id="rId11"/>
    <p:sldId id="303" r:id="rId12"/>
    <p:sldId id="304" r:id="rId13"/>
    <p:sldId id="305" r:id="rId14"/>
    <p:sldId id="306" r:id="rId15"/>
    <p:sldId id="302" r:id="rId16"/>
    <p:sldId id="307" r:id="rId17"/>
    <p:sldId id="308" r:id="rId18"/>
    <p:sldId id="309" r:id="rId19"/>
    <p:sldId id="269" r:id="rId20"/>
    <p:sldId id="262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318" autoAdjust="0"/>
  </p:normalViewPr>
  <p:slideViewPr>
    <p:cSldViewPr>
      <p:cViewPr>
        <p:scale>
          <a:sx n="100" d="100"/>
          <a:sy n="100" d="100"/>
        </p:scale>
        <p:origin x="1133" y="13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B7A828F-6C9A-4993-B181-E12D92FF3B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3518"/>
            <a:ext cx="2170364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26904" y="354744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34036" y="812808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39902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04" y="4050019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494135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251520" y="1171023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259632" y="53566"/>
            <a:ext cx="2448272" cy="2520280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708305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128436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D214F6CB-B68B-4318-8B68-C5DF5895F8F9}"/>
              </a:ext>
            </a:extLst>
          </p:cNvPr>
          <p:cNvGrpSpPr/>
          <p:nvPr userDrawn="1"/>
        </p:nvGrpSpPr>
        <p:grpSpPr>
          <a:xfrm>
            <a:off x="2411760" y="9550"/>
            <a:ext cx="1296144" cy="1334266"/>
            <a:chOff x="1115616" y="1275607"/>
            <a:chExt cx="2585656" cy="2592286"/>
          </a:xfrm>
        </p:grpSpPr>
        <p:pic>
          <p:nvPicPr>
            <p:cNvPr id="16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6C9F67B3-0E39-4821-8E78-CA34C61E06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5">
              <a:extLst>
                <a:ext uri="{FF2B5EF4-FFF2-40B4-BE49-F238E27FC236}">
                  <a16:creationId xmlns:a16="http://schemas.microsoft.com/office/drawing/2014/main" id="{C2BE00C4-4ED9-4E4D-92D5-082297D40560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91880" y="2283718"/>
            <a:ext cx="5220072" cy="1080120"/>
          </a:xfrm>
        </p:spPr>
        <p:txBody>
          <a:bodyPr/>
          <a:lstStyle/>
          <a:p>
            <a:r>
              <a:rPr lang="en-US" altLang="zh-TW" dirty="0" err="1">
                <a:ea typeface="맑은 고딕" pitchFamily="50" charset="-127"/>
              </a:rPr>
              <a:t>Stock_Bot</a:t>
            </a:r>
            <a:r>
              <a:rPr lang="zh-TW" altLang="en-US" dirty="0">
                <a:ea typeface="맑은 고딕" pitchFamily="50" charset="-127"/>
              </a:rPr>
              <a:t> </a:t>
            </a:r>
            <a:r>
              <a:rPr lang="en-US" altLang="zh-TW" dirty="0">
                <a:ea typeface="맑은 고딕" pitchFamily="50" charset="-127"/>
              </a:rPr>
              <a:t>-</a:t>
            </a:r>
            <a:r>
              <a:rPr lang="zh-TW" altLang="en-US" dirty="0">
                <a:ea typeface="맑은 고딕" pitchFamily="50" charset="-127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09916" y="3177147"/>
            <a:ext cx="3816424" cy="86409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B10856012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吳明軒 </a:t>
            </a:r>
            <a:r>
              <a:rPr lang="en-US" altLang="ko-KR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B10856037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李孟璇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B10856025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王郁晴 </a:t>
            </a:r>
            <a:r>
              <a:rPr lang="en-US" altLang="ko-KR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B10856050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蔡承恩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B10856036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柯昆霖 </a:t>
            </a:r>
            <a:r>
              <a:rPr lang="en-US" altLang="ko-KR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B10856053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李舒婷</a:t>
            </a:r>
            <a:endParaRPr lang="en-US" altLang="ko-KR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03848" y="2601083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">
            <a:extLst>
              <a:ext uri="{FF2B5EF4-FFF2-40B4-BE49-F238E27FC236}">
                <a16:creationId xmlns:a16="http://schemas.microsoft.com/office/drawing/2014/main" id="{6E723065-1C72-40A5-B7A0-599D5CC5D01F}"/>
              </a:ext>
            </a:extLst>
          </p:cNvPr>
          <p:cNvGrpSpPr/>
          <p:nvPr/>
        </p:nvGrpSpPr>
        <p:grpSpPr>
          <a:xfrm>
            <a:off x="113739" y="3696408"/>
            <a:ext cx="1401049" cy="1442256"/>
            <a:chOff x="1115616" y="1275607"/>
            <a:chExt cx="2585656" cy="2592286"/>
          </a:xfrm>
        </p:grpSpPr>
        <p:pic>
          <p:nvPicPr>
            <p:cNvPr id="9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2CAB8774-A028-4570-A084-AFBE3617391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A14D17AC-465B-4F4C-A5FE-E6D6446E6489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046920-CE1E-4E33-B8DC-FD0B07BEA814}"/>
              </a:ext>
            </a:extLst>
          </p:cNvPr>
          <p:cNvSpPr txBox="1"/>
          <p:nvPr/>
        </p:nvSpPr>
        <p:spPr>
          <a:xfrm>
            <a:off x="611560" y="4155926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5</a:t>
            </a:r>
            <a:endParaRPr lang="zh-TW" altLang="en-US" sz="2800" b="1" dirty="0"/>
          </a:p>
        </p:txBody>
      </p:sp>
      <p:sp>
        <p:nvSpPr>
          <p:cNvPr id="4" name="圖說文字: 折線加上框線和強調線 3">
            <a:extLst>
              <a:ext uri="{FF2B5EF4-FFF2-40B4-BE49-F238E27FC236}">
                <a16:creationId xmlns:a16="http://schemas.microsoft.com/office/drawing/2014/main" id="{70836F1C-B43E-44D2-9721-5858F240D3D8}"/>
              </a:ext>
            </a:extLst>
          </p:cNvPr>
          <p:cNvSpPr/>
          <p:nvPr/>
        </p:nvSpPr>
        <p:spPr>
          <a:xfrm flipH="1">
            <a:off x="1063735" y="1108359"/>
            <a:ext cx="2922029" cy="1656184"/>
          </a:xfrm>
          <a:prstGeom prst="accentBorderCallout2">
            <a:avLst>
              <a:gd name="adj1" fmla="val 16194"/>
              <a:gd name="adj2" fmla="val -510"/>
              <a:gd name="adj3" fmla="val 16194"/>
              <a:gd name="adj4" fmla="val -7685"/>
              <a:gd name="adj5" fmla="val 93074"/>
              <a:gd name="adj6" fmla="val -15953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室內, 螢幕擷取畫面 的圖片&#10;&#10;自動產生的描述">
            <a:extLst>
              <a:ext uri="{FF2B5EF4-FFF2-40B4-BE49-F238E27FC236}">
                <a16:creationId xmlns:a16="http://schemas.microsoft.com/office/drawing/2014/main" id="{409C6E3E-D0CA-45BA-A500-853F9310EF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2" y="0"/>
            <a:ext cx="4702028" cy="51435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330114B8-5CDB-434E-92BF-A2B373C295D0}"/>
              </a:ext>
            </a:extLst>
          </p:cNvPr>
          <p:cNvSpPr txBox="1"/>
          <p:nvPr/>
        </p:nvSpPr>
        <p:spPr>
          <a:xfrm>
            <a:off x="1131603" y="1151621"/>
            <a:ext cx="2821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endParaRPr lang="en-US" altLang="zh-TW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defRPr/>
            </a:pP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Intents  </a:t>
            </a:r>
          </a:p>
          <a:p>
            <a:pPr>
              <a:defRPr/>
            </a:pP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Service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65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E6671B64-53DA-4D65-BA73-6DCEEF2FF8C5}"/>
              </a:ext>
            </a:extLst>
          </p:cNvPr>
          <p:cNvGrpSpPr/>
          <p:nvPr/>
        </p:nvGrpSpPr>
        <p:grpSpPr>
          <a:xfrm>
            <a:off x="631115" y="-18252"/>
            <a:ext cx="1401049" cy="1442256"/>
            <a:chOff x="1115616" y="1275607"/>
            <a:chExt cx="2585656" cy="2592286"/>
          </a:xfrm>
        </p:grpSpPr>
        <p:pic>
          <p:nvPicPr>
            <p:cNvPr id="10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AD2225B8-64E7-43F9-8BCA-1D4DC0D30C2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BC98668-EE77-4555-A474-DCA893AA0212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046920-CE1E-4E33-B8DC-FD0B07BEA814}"/>
              </a:ext>
            </a:extLst>
          </p:cNvPr>
          <p:cNvSpPr txBox="1"/>
          <p:nvPr/>
        </p:nvSpPr>
        <p:spPr>
          <a:xfrm>
            <a:off x="1129018" y="457450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5</a:t>
            </a:r>
            <a:endParaRPr lang="zh-TW" altLang="en-US" sz="28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30114B8-5CDB-434E-92BF-A2B373C295D0}"/>
              </a:ext>
            </a:extLst>
          </p:cNvPr>
          <p:cNvSpPr txBox="1"/>
          <p:nvPr/>
        </p:nvSpPr>
        <p:spPr>
          <a:xfrm>
            <a:off x="2032164" y="458634"/>
            <a:ext cx="5904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Intents - Stock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026934-D395-4990-8035-6BC2C2E100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01"/>
          <a:stretch/>
        </p:blipFill>
        <p:spPr>
          <a:xfrm>
            <a:off x="755576" y="1347614"/>
            <a:ext cx="4369640" cy="3460940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4210A5-5D7E-484F-9EBC-8060F1A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9" t="53199" r="27049"/>
          <a:stretch/>
        </p:blipFill>
        <p:spPr>
          <a:xfrm>
            <a:off x="5500439" y="1179042"/>
            <a:ext cx="2880322" cy="3703382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4844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541D3A26-3BB1-4CC0-97D4-88BFA19A214B}"/>
              </a:ext>
            </a:extLst>
          </p:cNvPr>
          <p:cNvGrpSpPr/>
          <p:nvPr/>
        </p:nvGrpSpPr>
        <p:grpSpPr>
          <a:xfrm>
            <a:off x="107504" y="51470"/>
            <a:ext cx="1401049" cy="1442256"/>
            <a:chOff x="1115616" y="1275607"/>
            <a:chExt cx="2585656" cy="2592286"/>
          </a:xfrm>
        </p:grpSpPr>
        <p:pic>
          <p:nvPicPr>
            <p:cNvPr id="7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0FD25733-462A-4EA2-8CE0-804829B4AE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748ED382-D3B3-49C7-9810-3BE68A14ED70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046920-CE1E-4E33-B8DC-FD0B07BEA814}"/>
              </a:ext>
            </a:extLst>
          </p:cNvPr>
          <p:cNvSpPr txBox="1"/>
          <p:nvPr/>
        </p:nvSpPr>
        <p:spPr>
          <a:xfrm>
            <a:off x="605324" y="518599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5</a:t>
            </a:r>
            <a:endParaRPr lang="zh-TW" altLang="en-US" sz="2800" b="1" dirty="0"/>
          </a:p>
        </p:txBody>
      </p:sp>
      <p:pic>
        <p:nvPicPr>
          <p:cNvPr id="35" name="Picture 3" descr="D:\Fullppt\005-PNG이미지\모니터.png">
            <a:extLst>
              <a:ext uri="{FF2B5EF4-FFF2-40B4-BE49-F238E27FC236}">
                <a16:creationId xmlns:a16="http://schemas.microsoft.com/office/drawing/2014/main" id="{F3D44861-7E05-4F63-A55F-023DE6E7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6" y="1492188"/>
            <a:ext cx="3744416" cy="322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330114B8-5CDB-434E-92BF-A2B373C295D0}"/>
              </a:ext>
            </a:extLst>
          </p:cNvPr>
          <p:cNvSpPr txBox="1"/>
          <p:nvPr/>
        </p:nvSpPr>
        <p:spPr>
          <a:xfrm>
            <a:off x="1511152" y="483775"/>
            <a:ext cx="7632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Intents – Stock-Chart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圖片 2" descr="一張含有 文字, 膝上型電腦, 螢幕擷取畫面 的圖片&#10;&#10;自動產生的描述">
            <a:extLst>
              <a:ext uri="{FF2B5EF4-FFF2-40B4-BE49-F238E27FC236}">
                <a16:creationId xmlns:a16="http://schemas.microsoft.com/office/drawing/2014/main" id="{97CB0B9D-3BE3-4218-A02F-6B9CEFDC4B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23" b="35601"/>
          <a:stretch/>
        </p:blipFill>
        <p:spPr>
          <a:xfrm>
            <a:off x="1343541" y="1187075"/>
            <a:ext cx="3622825" cy="354574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投影片縮放 4">
                <a:extLst>
                  <a:ext uri="{FF2B5EF4-FFF2-40B4-BE49-F238E27FC236}">
                    <a16:creationId xmlns:a16="http://schemas.microsoft.com/office/drawing/2014/main" id="{A2549CDD-5DBA-4D5E-9A8D-C7C55649D9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544706"/>
                  </p:ext>
                </p:extLst>
              </p:nvPr>
            </p:nvGraphicFramePr>
            <p:xfrm>
              <a:off x="5494866" y="1605303"/>
              <a:ext cx="3397613" cy="2046567"/>
            </p:xfrm>
            <a:graphic>
              <a:graphicData uri="http://schemas.microsoft.com/office/powerpoint/2016/slidezoom">
                <pslz:sldZm>
                  <pslz:sldZmObj sldId="302" cId="1270986990">
                    <pslz:zmPr id="{5F24FF7A-B51F-4FB0-85E8-DB4F0E5C0904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97613" cy="20465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投影片縮放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2549CDD-5DBA-4D5E-9A8D-C7C55649D9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4866" y="1605303"/>
                <a:ext cx="3397613" cy="204656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84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id="{F232528C-24E8-4756-AD9E-DAF64662AFE5}"/>
              </a:ext>
            </a:extLst>
          </p:cNvPr>
          <p:cNvGrpSpPr/>
          <p:nvPr/>
        </p:nvGrpSpPr>
        <p:grpSpPr>
          <a:xfrm>
            <a:off x="251520" y="123478"/>
            <a:ext cx="1401049" cy="1442256"/>
            <a:chOff x="1115616" y="1275607"/>
            <a:chExt cx="2585656" cy="2592286"/>
          </a:xfrm>
        </p:grpSpPr>
        <p:pic>
          <p:nvPicPr>
            <p:cNvPr id="8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35C5DCE5-4D39-43EF-AA90-79F5A2FF89A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FD35AFDD-E3E7-4AEA-8C01-A6518AD6CE3E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046920-CE1E-4E33-B8DC-FD0B07BEA814}"/>
              </a:ext>
            </a:extLst>
          </p:cNvPr>
          <p:cNvSpPr txBox="1"/>
          <p:nvPr/>
        </p:nvSpPr>
        <p:spPr>
          <a:xfrm>
            <a:off x="761008" y="593886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6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B4DA2BD-6031-4BB9-B764-DDC494AF9354}"/>
              </a:ext>
            </a:extLst>
          </p:cNvPr>
          <p:cNvSpPr txBox="1"/>
          <p:nvPr/>
        </p:nvSpPr>
        <p:spPr>
          <a:xfrm>
            <a:off x="1779699" y="52367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Entities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6AD7C6E-C1D8-4CB8-B807-530A595F8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8" y="1185139"/>
            <a:ext cx="6624736" cy="37264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098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id="{F232528C-24E8-4756-AD9E-DAF64662AFE5}"/>
              </a:ext>
            </a:extLst>
          </p:cNvPr>
          <p:cNvGrpSpPr/>
          <p:nvPr/>
        </p:nvGrpSpPr>
        <p:grpSpPr>
          <a:xfrm>
            <a:off x="251520" y="123478"/>
            <a:ext cx="1401049" cy="1442256"/>
            <a:chOff x="1115616" y="1275607"/>
            <a:chExt cx="2585656" cy="2592286"/>
          </a:xfrm>
        </p:grpSpPr>
        <p:pic>
          <p:nvPicPr>
            <p:cNvPr id="8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35C5DCE5-4D39-43EF-AA90-79F5A2FF89A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FD35AFDD-E3E7-4AEA-8C01-A6518AD6CE3E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046920-CE1E-4E33-B8DC-FD0B07BEA814}"/>
              </a:ext>
            </a:extLst>
          </p:cNvPr>
          <p:cNvSpPr txBox="1"/>
          <p:nvPr/>
        </p:nvSpPr>
        <p:spPr>
          <a:xfrm>
            <a:off x="761008" y="593886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6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B4DA2BD-6031-4BB9-B764-DDC494AF9354}"/>
              </a:ext>
            </a:extLst>
          </p:cNvPr>
          <p:cNvSpPr txBox="1"/>
          <p:nvPr/>
        </p:nvSpPr>
        <p:spPr>
          <a:xfrm>
            <a:off x="1779698" y="523670"/>
            <a:ext cx="63206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Entities - Service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96D075-03A8-4451-B366-B9884BFEA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98" y="1162310"/>
            <a:ext cx="6624736" cy="3726414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721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id="{F232528C-24E8-4756-AD9E-DAF64662AFE5}"/>
              </a:ext>
            </a:extLst>
          </p:cNvPr>
          <p:cNvGrpSpPr/>
          <p:nvPr/>
        </p:nvGrpSpPr>
        <p:grpSpPr>
          <a:xfrm>
            <a:off x="251520" y="123478"/>
            <a:ext cx="1401049" cy="1442256"/>
            <a:chOff x="1115616" y="1275607"/>
            <a:chExt cx="2585656" cy="2592286"/>
          </a:xfrm>
        </p:grpSpPr>
        <p:pic>
          <p:nvPicPr>
            <p:cNvPr id="8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35C5DCE5-4D39-43EF-AA90-79F5A2FF89A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FD35AFDD-E3E7-4AEA-8C01-A6518AD6CE3E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046920-CE1E-4E33-B8DC-FD0B07BEA814}"/>
              </a:ext>
            </a:extLst>
          </p:cNvPr>
          <p:cNvSpPr txBox="1"/>
          <p:nvPr/>
        </p:nvSpPr>
        <p:spPr>
          <a:xfrm>
            <a:off x="761008" y="593886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6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B4DA2BD-6031-4BB9-B764-DDC494AF9354}"/>
              </a:ext>
            </a:extLst>
          </p:cNvPr>
          <p:cNvSpPr txBox="1"/>
          <p:nvPr/>
        </p:nvSpPr>
        <p:spPr>
          <a:xfrm>
            <a:off x="1779698" y="523670"/>
            <a:ext cx="5816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Entities - Stock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25F53E-839F-431C-8388-6D8FE46EC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01" y="1185139"/>
            <a:ext cx="6638106" cy="373393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243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id="{F232528C-24E8-4756-AD9E-DAF64662AFE5}"/>
              </a:ext>
            </a:extLst>
          </p:cNvPr>
          <p:cNvGrpSpPr/>
          <p:nvPr/>
        </p:nvGrpSpPr>
        <p:grpSpPr>
          <a:xfrm>
            <a:off x="251520" y="123478"/>
            <a:ext cx="1401049" cy="1442256"/>
            <a:chOff x="1115616" y="1275607"/>
            <a:chExt cx="2585656" cy="2592286"/>
          </a:xfrm>
        </p:grpSpPr>
        <p:pic>
          <p:nvPicPr>
            <p:cNvPr id="8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35C5DCE5-4D39-43EF-AA90-79F5A2FF89A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FD35AFDD-E3E7-4AEA-8C01-A6518AD6CE3E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046920-CE1E-4E33-B8DC-FD0B07BEA814}"/>
              </a:ext>
            </a:extLst>
          </p:cNvPr>
          <p:cNvSpPr txBox="1"/>
          <p:nvPr/>
        </p:nvSpPr>
        <p:spPr>
          <a:xfrm>
            <a:off x="761008" y="593886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6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B4DA2BD-6031-4BB9-B764-DDC494AF9354}"/>
              </a:ext>
            </a:extLst>
          </p:cNvPr>
          <p:cNvSpPr txBox="1"/>
          <p:nvPr/>
        </p:nvSpPr>
        <p:spPr>
          <a:xfrm>
            <a:off x="1779698" y="523670"/>
            <a:ext cx="71847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Entities –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Stock_Chart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7E023872-51EB-47BB-83D8-A1242A6563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71" y="1185139"/>
            <a:ext cx="6624736" cy="37264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160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版面配置區 31">
            <a:extLst>
              <a:ext uri="{FF2B5EF4-FFF2-40B4-BE49-F238E27FC236}">
                <a16:creationId xmlns:a16="http://schemas.microsoft.com/office/drawing/2014/main" id="{90F736A0-FF23-4AC1-988E-D6C75D4BF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7" r="3958" b="11340"/>
          <a:stretch/>
        </p:blipFill>
        <p:spPr>
          <a:xfrm>
            <a:off x="3833664" y="1347614"/>
            <a:ext cx="5221088" cy="3024336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521367"/>
            <a:ext cx="9144000" cy="5760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300" b="1" kern="1200" baseline="0" dirty="0" err="1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未來展望</a:t>
            </a:r>
            <a:endParaRPr lang="en-US" altLang="ko-KR" sz="3300" b="1" kern="1200" baseline="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431C23-63CC-41BB-AFD8-38E345E5ECA6}"/>
              </a:ext>
            </a:extLst>
          </p:cNvPr>
          <p:cNvSpPr txBox="1"/>
          <p:nvPr/>
        </p:nvSpPr>
        <p:spPr>
          <a:xfrm>
            <a:off x="539552" y="1007618"/>
            <a:ext cx="3024336" cy="375184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ko-KR" sz="2400" b="0" kern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rPr>
              <a:t>會玩股票的人可以利用此群組加人進來一起研究股票，教別人看股票，讓更多人學會觀查股票</a:t>
            </a:r>
            <a:r>
              <a:rPr lang="zh-TW" altLang="en-US" sz="2400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rPr>
              <a:t>。</a:t>
            </a:r>
            <a:endParaRPr lang="en-US" altLang="ko-KR" sz="2400" b="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Arial" pitchFamily="34" charset="0"/>
            </a:endParaRPr>
          </a:p>
        </p:txBody>
      </p:sp>
      <p:grpSp>
        <p:nvGrpSpPr>
          <p:cNvPr id="35" name="Group 3">
            <a:extLst>
              <a:ext uri="{FF2B5EF4-FFF2-40B4-BE49-F238E27FC236}">
                <a16:creationId xmlns:a16="http://schemas.microsoft.com/office/drawing/2014/main" id="{AE15A475-5AFE-4075-831E-E791621D3DD3}"/>
              </a:ext>
            </a:extLst>
          </p:cNvPr>
          <p:cNvGrpSpPr/>
          <p:nvPr/>
        </p:nvGrpSpPr>
        <p:grpSpPr>
          <a:xfrm>
            <a:off x="2317860" y="13990"/>
            <a:ext cx="1401049" cy="1442256"/>
            <a:chOff x="1115616" y="1275607"/>
            <a:chExt cx="2585656" cy="2592286"/>
          </a:xfrm>
        </p:grpSpPr>
        <p:pic>
          <p:nvPicPr>
            <p:cNvPr id="36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6A1525C2-A083-4EF1-837E-063E9B42C62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Oval 5">
              <a:extLst>
                <a:ext uri="{FF2B5EF4-FFF2-40B4-BE49-F238E27FC236}">
                  <a16:creationId xmlns:a16="http://schemas.microsoft.com/office/drawing/2014/main" id="{4D9C7FB8-7C35-47EF-BA9C-9DB97C79DBC9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E03FFED-14C9-4817-A6DB-53689B5B1B18}"/>
              </a:ext>
            </a:extLst>
          </p:cNvPr>
          <p:cNvSpPr txBox="1"/>
          <p:nvPr/>
        </p:nvSpPr>
        <p:spPr>
          <a:xfrm>
            <a:off x="2827348" y="484398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7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43484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TW" b="0" i="1" dirty="0">
                <a:solidFill>
                  <a:srgbClr val="373737"/>
                </a:solidFill>
                <a:effectLst/>
                <a:latin typeface="LiHei Pro  Medium"/>
              </a:rPr>
              <a:t>for your time and attention.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目錄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105958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26292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10"/>
          <p:cNvSpPr txBox="1"/>
          <p:nvPr/>
        </p:nvSpPr>
        <p:spPr bwMode="auto">
          <a:xfrm>
            <a:off x="3322299" y="1293704"/>
            <a:ext cx="475252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研究動機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64738" y="1982609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1732" y="2905636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58726" y="3828663"/>
            <a:ext cx="6552728" cy="914400"/>
            <a:chOff x="1151472" y="3187501"/>
            <a:chExt cx="6552728" cy="914400"/>
          </a:xfrm>
        </p:grpSpPr>
        <p:sp>
          <p:nvSpPr>
            <p:cNvPr id="21" name="Pentagon 20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Pentagon 21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Diamond 22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187449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10"/>
          <p:cNvSpPr txBox="1"/>
          <p:nvPr/>
        </p:nvSpPr>
        <p:spPr bwMode="auto">
          <a:xfrm>
            <a:off x="3337006" y="2208976"/>
            <a:ext cx="475252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研究目的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직사각형 39"/>
          <p:cNvSpPr/>
          <p:nvPr/>
        </p:nvSpPr>
        <p:spPr>
          <a:xfrm>
            <a:off x="2509438" y="311197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10"/>
          <p:cNvSpPr txBox="1"/>
          <p:nvPr/>
        </p:nvSpPr>
        <p:spPr bwMode="auto">
          <a:xfrm>
            <a:off x="3337006" y="3132003"/>
            <a:ext cx="475252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技術架構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직사각형 39"/>
          <p:cNvSpPr/>
          <p:nvPr/>
        </p:nvSpPr>
        <p:spPr>
          <a:xfrm>
            <a:off x="2509438" y="403649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10"/>
          <p:cNvSpPr txBox="1"/>
          <p:nvPr/>
        </p:nvSpPr>
        <p:spPr bwMode="auto">
          <a:xfrm>
            <a:off x="3337006" y="4055030"/>
            <a:ext cx="475252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實際操作畫面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目錄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1491630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694975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5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10"/>
          <p:cNvSpPr txBox="1"/>
          <p:nvPr/>
        </p:nvSpPr>
        <p:spPr bwMode="auto">
          <a:xfrm>
            <a:off x="3182144" y="1730968"/>
            <a:ext cx="475252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Intents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61732" y="2414656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1732" y="3337684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61949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6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10"/>
          <p:cNvSpPr txBox="1"/>
          <p:nvPr/>
        </p:nvSpPr>
        <p:spPr bwMode="auto">
          <a:xfrm>
            <a:off x="3217563" y="2641024"/>
            <a:ext cx="475252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Entities</a:t>
            </a:r>
          </a:p>
        </p:txBody>
      </p:sp>
      <p:sp>
        <p:nvSpPr>
          <p:cNvPr id="28" name="직사각형 39"/>
          <p:cNvSpPr/>
          <p:nvPr/>
        </p:nvSpPr>
        <p:spPr>
          <a:xfrm>
            <a:off x="2509438" y="3544019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7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10"/>
          <p:cNvSpPr txBox="1"/>
          <p:nvPr/>
        </p:nvSpPr>
        <p:spPr bwMode="auto">
          <a:xfrm>
            <a:off x="3217563" y="3555880"/>
            <a:ext cx="475252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未來展望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63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998" y="339502"/>
            <a:ext cx="4930200" cy="473576"/>
          </a:xfrm>
        </p:spPr>
        <p:txBody>
          <a:bodyPr/>
          <a:lstStyle/>
          <a:p>
            <a:pPr>
              <a:defRPr/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研究動機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336117" y="309022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id="{A16EEE5E-7139-4FB5-979D-079D1BCA1DF8}"/>
              </a:ext>
            </a:extLst>
          </p:cNvPr>
          <p:cNvSpPr/>
          <p:nvPr/>
        </p:nvSpPr>
        <p:spPr>
          <a:xfrm>
            <a:off x="1249754" y="2088601"/>
            <a:ext cx="566571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4FBAB0-9CAC-443C-9170-AD40C9D896F6}"/>
              </a:ext>
            </a:extLst>
          </p:cNvPr>
          <p:cNvSpPr txBox="1"/>
          <p:nvPr/>
        </p:nvSpPr>
        <p:spPr>
          <a:xfrm>
            <a:off x="3141718" y="1851670"/>
            <a:ext cx="4752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TW" altLang="en-US" dirty="0"/>
              <a:t>會想以股票為主題做出這隻機器人，因為一個契機，也剛好大家都對股票不是那麼熟悉，也想學習如何看股票，也在看做機器人時候可以，邊學股票怎麼看，那些數字代表的含意是什麼。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995936" y="1109415"/>
            <a:ext cx="3456384" cy="576063"/>
          </a:xfrm>
        </p:spPr>
        <p:txBody>
          <a:bodyPr/>
          <a:lstStyle/>
          <a:p>
            <a:r>
              <a:rPr lang="zh-TW" altLang="en-US" dirty="0"/>
              <a:t>研究目的</a:t>
            </a:r>
            <a:endParaRPr lang="ko-KR" altLang="en-US" dirty="0"/>
          </a:p>
        </p:txBody>
      </p:sp>
      <p:pic>
        <p:nvPicPr>
          <p:cNvPr id="5" name="圖形 4" descr="開燈 以實心填滿">
            <a:extLst>
              <a:ext uri="{FF2B5EF4-FFF2-40B4-BE49-F238E27FC236}">
                <a16:creationId xmlns:a16="http://schemas.microsoft.com/office/drawing/2014/main" id="{02B2257B-9BC1-49FC-BE6A-EA9DF3B3E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768" y="916037"/>
            <a:ext cx="914400" cy="914400"/>
          </a:xfrm>
          <a:prstGeom prst="rect">
            <a:avLst/>
          </a:prstGeom>
        </p:spPr>
      </p:pic>
      <p:sp>
        <p:nvSpPr>
          <p:cNvPr id="11" name="직사각형 39">
            <a:extLst>
              <a:ext uri="{FF2B5EF4-FFF2-40B4-BE49-F238E27FC236}">
                <a16:creationId xmlns:a16="http://schemas.microsoft.com/office/drawing/2014/main" id="{9AE651DF-69C4-41D1-B098-7FB20E25C53F}"/>
              </a:ext>
            </a:extLst>
          </p:cNvPr>
          <p:cNvSpPr/>
          <p:nvPr/>
        </p:nvSpPr>
        <p:spPr>
          <a:xfrm>
            <a:off x="2195736" y="916037"/>
            <a:ext cx="566571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C8C7F6-C88E-44F3-9BF8-4E2D15C58000}"/>
              </a:ext>
            </a:extLst>
          </p:cNvPr>
          <p:cNvSpPr txBox="1"/>
          <p:nvPr/>
        </p:nvSpPr>
        <p:spPr>
          <a:xfrm>
            <a:off x="1763688" y="2931790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做出這隻機器人希望可以讓大家熟悉股票的基本圖表，可以讓大家關注股票市場最近的消息，進而去了解股票是在做什麼的。</a:t>
            </a:r>
          </a:p>
        </p:txBody>
      </p:sp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字方塊 87">
            <a:extLst>
              <a:ext uri="{FF2B5EF4-FFF2-40B4-BE49-F238E27FC236}">
                <a16:creationId xmlns:a16="http://schemas.microsoft.com/office/drawing/2014/main" id="{60869663-733D-469B-BAE8-3C8B3C8EA370}"/>
              </a:ext>
            </a:extLst>
          </p:cNvPr>
          <p:cNvSpPr txBox="1"/>
          <p:nvPr/>
        </p:nvSpPr>
        <p:spPr>
          <a:xfrm>
            <a:off x="5963810" y="843558"/>
            <a:ext cx="1992566" cy="356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8" name="投影片縮放 37">
                <a:extLst>
                  <a:ext uri="{FF2B5EF4-FFF2-40B4-BE49-F238E27FC236}">
                    <a16:creationId xmlns:a16="http://schemas.microsoft.com/office/drawing/2014/main" id="{FB3C5284-E1A4-45E9-B5A9-750CF5CA7B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7016997"/>
                  </p:ext>
                </p:extLst>
              </p:nvPr>
            </p:nvGraphicFramePr>
            <p:xfrm>
              <a:off x="6444208" y="2211710"/>
              <a:ext cx="1018382" cy="1018382"/>
            </p:xfrm>
            <a:graphic>
              <a:graphicData uri="http://schemas.microsoft.com/office/powerpoint/2016/slidezoom">
                <pslz:sldZm>
                  <pslz:sldZmObj sldId="296" cId="3554942025">
                    <pslz:zmPr id="{5EF639E2-6DAF-4338-A2A1-13611242F036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382" cy="10183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8" name="投影片縮放 3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B3C5284-E1A4-45E9-B5A9-750CF5CA7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4208" y="2211710"/>
                <a:ext cx="1018382" cy="10183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26F8132F-7830-4952-81B1-0FECCAFA33BC}"/>
              </a:ext>
            </a:extLst>
          </p:cNvPr>
          <p:cNvSpPr txBox="1">
            <a:spLocks/>
          </p:cNvSpPr>
          <p:nvPr/>
        </p:nvSpPr>
        <p:spPr>
          <a:xfrm>
            <a:off x="3495300" y="401399"/>
            <a:ext cx="1862414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技術架構</a:t>
            </a:r>
            <a:endParaRPr lang="ko-KR" altLang="en-US" b="1" dirty="0"/>
          </a:p>
        </p:txBody>
      </p:sp>
      <p:grpSp>
        <p:nvGrpSpPr>
          <p:cNvPr id="41" name="Group 3">
            <a:extLst>
              <a:ext uri="{FF2B5EF4-FFF2-40B4-BE49-F238E27FC236}">
                <a16:creationId xmlns:a16="http://schemas.microsoft.com/office/drawing/2014/main" id="{A6278269-1E2B-4D18-8E35-41A1188AD479}"/>
              </a:ext>
            </a:extLst>
          </p:cNvPr>
          <p:cNvGrpSpPr/>
          <p:nvPr/>
        </p:nvGrpSpPr>
        <p:grpSpPr>
          <a:xfrm>
            <a:off x="2205245" y="22298"/>
            <a:ext cx="1296144" cy="1334266"/>
            <a:chOff x="1115616" y="1275607"/>
            <a:chExt cx="2585656" cy="2592286"/>
          </a:xfrm>
        </p:grpSpPr>
        <p:pic>
          <p:nvPicPr>
            <p:cNvPr id="42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7129C4E6-9DB6-4BE3-9E31-644997C4ACC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Oval 5">
              <a:extLst>
                <a:ext uri="{FF2B5EF4-FFF2-40B4-BE49-F238E27FC236}">
                  <a16:creationId xmlns:a16="http://schemas.microsoft.com/office/drawing/2014/main" id="{1270D740-A5FD-4182-B58D-3EB3395BB8FE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44F2F0D-EBF0-465D-B98F-26F22C1C660F}"/>
              </a:ext>
            </a:extLst>
          </p:cNvPr>
          <p:cNvSpPr txBox="1"/>
          <p:nvPr/>
        </p:nvSpPr>
        <p:spPr>
          <a:xfrm>
            <a:off x="2633743" y="397843"/>
            <a:ext cx="3926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endParaRPr lang="zh-TW" altLang="en-US" sz="3200" dirty="0"/>
          </a:p>
        </p:txBody>
      </p:sp>
      <p:sp>
        <p:nvSpPr>
          <p:cNvPr id="66" name="Rectangle 3">
            <a:extLst>
              <a:ext uri="{FF2B5EF4-FFF2-40B4-BE49-F238E27FC236}">
                <a16:creationId xmlns:a16="http://schemas.microsoft.com/office/drawing/2014/main" id="{1D0C3A77-3765-44E8-BC14-0859D31E7A26}"/>
              </a:ext>
            </a:extLst>
          </p:cNvPr>
          <p:cNvSpPr/>
          <p:nvPr/>
        </p:nvSpPr>
        <p:spPr>
          <a:xfrm>
            <a:off x="724121" y="1521891"/>
            <a:ext cx="864096" cy="86964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10">
            <a:extLst>
              <a:ext uri="{FF2B5EF4-FFF2-40B4-BE49-F238E27FC236}">
                <a16:creationId xmlns:a16="http://schemas.microsoft.com/office/drawing/2014/main" id="{650C6B68-1B38-40E0-98D1-C52A3777E917}"/>
              </a:ext>
            </a:extLst>
          </p:cNvPr>
          <p:cNvSpPr txBox="1"/>
          <p:nvPr/>
        </p:nvSpPr>
        <p:spPr>
          <a:xfrm>
            <a:off x="830815" y="1667982"/>
            <a:ext cx="65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987BA8A-A67F-43E0-A70C-0D69933F265A}"/>
              </a:ext>
            </a:extLst>
          </p:cNvPr>
          <p:cNvSpPr txBox="1"/>
          <p:nvPr/>
        </p:nvSpPr>
        <p:spPr>
          <a:xfrm>
            <a:off x="1598487" y="177204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Python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Rectangle 3">
            <a:extLst>
              <a:ext uri="{FF2B5EF4-FFF2-40B4-BE49-F238E27FC236}">
                <a16:creationId xmlns:a16="http://schemas.microsoft.com/office/drawing/2014/main" id="{65C51CE5-0623-4A05-B73C-5159175DCBB7}"/>
              </a:ext>
            </a:extLst>
          </p:cNvPr>
          <p:cNvSpPr/>
          <p:nvPr/>
        </p:nvSpPr>
        <p:spPr>
          <a:xfrm>
            <a:off x="734535" y="3219822"/>
            <a:ext cx="864096" cy="86964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ectangle 3">
            <a:extLst>
              <a:ext uri="{FF2B5EF4-FFF2-40B4-BE49-F238E27FC236}">
                <a16:creationId xmlns:a16="http://schemas.microsoft.com/office/drawing/2014/main" id="{849CEA4C-88D2-482B-9202-734D9A85CE8E}"/>
              </a:ext>
            </a:extLst>
          </p:cNvPr>
          <p:cNvSpPr/>
          <p:nvPr/>
        </p:nvSpPr>
        <p:spPr>
          <a:xfrm>
            <a:off x="2792851" y="1514271"/>
            <a:ext cx="864096" cy="869644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24">
            <a:extLst>
              <a:ext uri="{FF2B5EF4-FFF2-40B4-BE49-F238E27FC236}">
                <a16:creationId xmlns:a16="http://schemas.microsoft.com/office/drawing/2014/main" id="{5D736921-EFC9-42B7-B0D9-7C19487C7B28}"/>
              </a:ext>
            </a:extLst>
          </p:cNvPr>
          <p:cNvSpPr txBox="1"/>
          <p:nvPr/>
        </p:nvSpPr>
        <p:spPr>
          <a:xfrm>
            <a:off x="812022" y="3346802"/>
            <a:ext cx="709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TextBox 17">
            <a:extLst>
              <a:ext uri="{FF2B5EF4-FFF2-40B4-BE49-F238E27FC236}">
                <a16:creationId xmlns:a16="http://schemas.microsoft.com/office/drawing/2014/main" id="{650C742A-DC65-426C-BF8B-3AF45079C811}"/>
              </a:ext>
            </a:extLst>
          </p:cNvPr>
          <p:cNvSpPr txBox="1"/>
          <p:nvPr/>
        </p:nvSpPr>
        <p:spPr>
          <a:xfrm>
            <a:off x="2872672" y="1681420"/>
            <a:ext cx="709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id="{E711CF2F-4112-496E-AADE-8F6274AA57DB}"/>
              </a:ext>
            </a:extLst>
          </p:cNvPr>
          <p:cNvSpPr/>
          <p:nvPr/>
        </p:nvSpPr>
        <p:spPr>
          <a:xfrm>
            <a:off x="2771800" y="3219822"/>
            <a:ext cx="864096" cy="869644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31">
            <a:extLst>
              <a:ext uri="{FF2B5EF4-FFF2-40B4-BE49-F238E27FC236}">
                <a16:creationId xmlns:a16="http://schemas.microsoft.com/office/drawing/2014/main" id="{DA32F30E-D8A1-46CF-8C91-CA92C8EEFCB5}"/>
              </a:ext>
            </a:extLst>
          </p:cNvPr>
          <p:cNvSpPr txBox="1"/>
          <p:nvPr/>
        </p:nvSpPr>
        <p:spPr>
          <a:xfrm>
            <a:off x="2847971" y="3358947"/>
            <a:ext cx="709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0ECF968-F1CB-4E1C-8EFF-1B5C697E6EF1}"/>
              </a:ext>
            </a:extLst>
          </p:cNvPr>
          <p:cNvSpPr txBox="1"/>
          <p:nvPr/>
        </p:nvSpPr>
        <p:spPr>
          <a:xfrm>
            <a:off x="3604683" y="3469977"/>
            <a:ext cx="228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MySQL workbench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F07A254-F490-422F-A740-BA32B1A141A2}"/>
              </a:ext>
            </a:extLst>
          </p:cNvPr>
          <p:cNvSpPr txBox="1"/>
          <p:nvPr/>
        </p:nvSpPr>
        <p:spPr>
          <a:xfrm>
            <a:off x="1622946" y="346997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Telegram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9BD34684-6AF9-45DC-BFE1-8D3F07CCAC04}"/>
              </a:ext>
            </a:extLst>
          </p:cNvPr>
          <p:cNvSpPr txBox="1"/>
          <p:nvPr/>
        </p:nvSpPr>
        <p:spPr>
          <a:xfrm>
            <a:off x="3736767" y="1809884"/>
            <a:ext cx="141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Dialogflow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919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477DDAD-21ED-4B57-80CD-44A74D28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12" y="109424"/>
            <a:ext cx="2405970" cy="4764632"/>
          </a:xfrm>
          <a:prstGeom prst="rect">
            <a:avLst/>
          </a:prstGeom>
        </p:spPr>
      </p:pic>
      <p:pic>
        <p:nvPicPr>
          <p:cNvPr id="14" name="Picture 2" descr="E:\002-KIMS BUSINESS\007-02-Googleslidesppt\02-GSppt-Contents-Kim\20170215\03-abs\item01-png.png">
            <a:extLst>
              <a:ext uri="{FF2B5EF4-FFF2-40B4-BE49-F238E27FC236}">
                <a16:creationId xmlns:a16="http://schemas.microsoft.com/office/drawing/2014/main" id="{80DADD5F-893F-429B-ABD5-EA825154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699542"/>
            <a:ext cx="1221067" cy="122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">
            <a:extLst>
              <a:ext uri="{FF2B5EF4-FFF2-40B4-BE49-F238E27FC236}">
                <a16:creationId xmlns:a16="http://schemas.microsoft.com/office/drawing/2014/main" id="{E5231B86-97CB-40A4-822B-F62D9B7A0D10}"/>
              </a:ext>
            </a:extLst>
          </p:cNvPr>
          <p:cNvGrpSpPr/>
          <p:nvPr/>
        </p:nvGrpSpPr>
        <p:grpSpPr>
          <a:xfrm>
            <a:off x="1042117" y="2787771"/>
            <a:ext cx="1986330" cy="1991423"/>
            <a:chOff x="1115616" y="1275607"/>
            <a:chExt cx="2585656" cy="2592286"/>
          </a:xfrm>
        </p:grpSpPr>
        <p:pic>
          <p:nvPicPr>
            <p:cNvPr id="16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76C6F0FB-A8DC-4018-AECC-A0B8C0A153C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">
              <a:extLst>
                <a:ext uri="{FF2B5EF4-FFF2-40B4-BE49-F238E27FC236}">
                  <a16:creationId xmlns:a16="http://schemas.microsoft.com/office/drawing/2014/main" id="{34B82765-6035-466D-8001-D1075F62AB76}"/>
                </a:ext>
              </a:extLst>
            </p:cNvPr>
            <p:cNvSpPr/>
            <p:nvPr userDrawn="1"/>
          </p:nvSpPr>
          <p:spPr>
            <a:xfrm>
              <a:off x="1796375" y="1959681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직사각형 39">
            <a:extLst>
              <a:ext uri="{FF2B5EF4-FFF2-40B4-BE49-F238E27FC236}">
                <a16:creationId xmlns:a16="http://schemas.microsoft.com/office/drawing/2014/main" id="{7554D88A-5FF9-4502-9B02-5C08D19BE6A0}"/>
              </a:ext>
            </a:extLst>
          </p:cNvPr>
          <p:cNvSpPr/>
          <p:nvPr/>
        </p:nvSpPr>
        <p:spPr>
          <a:xfrm>
            <a:off x="1751997" y="3398763"/>
            <a:ext cx="566571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6" name="Produce_2">
            <a:hlinkClick r:id="" action="ppaction://media"/>
            <a:extLst>
              <a:ext uri="{FF2B5EF4-FFF2-40B4-BE49-F238E27FC236}">
                <a16:creationId xmlns:a16="http://schemas.microsoft.com/office/drawing/2014/main" id="{5174B0C9-4186-4939-AF9D-40D03790A8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5562" r="35302"/>
          <a:stretch/>
        </p:blipFill>
        <p:spPr>
          <a:xfrm>
            <a:off x="3436620" y="488292"/>
            <a:ext cx="2232660" cy="399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1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F024AB48-1A17-4F7C-AEB3-0D90BA0053B1}"/>
              </a:ext>
            </a:extLst>
          </p:cNvPr>
          <p:cNvGrpSpPr/>
          <p:nvPr/>
        </p:nvGrpSpPr>
        <p:grpSpPr>
          <a:xfrm>
            <a:off x="560513" y="134041"/>
            <a:ext cx="1401049" cy="1442256"/>
            <a:chOff x="1115616" y="1275607"/>
            <a:chExt cx="2585656" cy="2592286"/>
          </a:xfrm>
        </p:grpSpPr>
        <p:pic>
          <p:nvPicPr>
            <p:cNvPr id="43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D5A6B83D-C0C2-437B-98D8-829AA55DAB6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Oval 5">
              <a:extLst>
                <a:ext uri="{FF2B5EF4-FFF2-40B4-BE49-F238E27FC236}">
                  <a16:creationId xmlns:a16="http://schemas.microsoft.com/office/drawing/2014/main" id="{CF190F54-A1D9-4C02-BC95-347383B07F90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046920-CE1E-4E33-B8DC-FD0B07BEA814}"/>
              </a:ext>
            </a:extLst>
          </p:cNvPr>
          <p:cNvSpPr txBox="1"/>
          <p:nvPr/>
        </p:nvSpPr>
        <p:spPr>
          <a:xfrm>
            <a:off x="1041400" y="594267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5</a:t>
            </a:r>
            <a:endParaRPr lang="zh-TW" altLang="en-US" sz="28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30114B8-5CDB-434E-92BF-A2B373C295D0}"/>
              </a:ext>
            </a:extLst>
          </p:cNvPr>
          <p:cNvSpPr txBox="1"/>
          <p:nvPr/>
        </p:nvSpPr>
        <p:spPr>
          <a:xfrm>
            <a:off x="1907704" y="594267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Intents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1" name="圖片 40" descr="一張含有 文字 的圖片&#10;&#10;自動產生的描述">
            <a:extLst>
              <a:ext uri="{FF2B5EF4-FFF2-40B4-BE49-F238E27FC236}">
                <a16:creationId xmlns:a16="http://schemas.microsoft.com/office/drawing/2014/main" id="{4535A3F2-4B3E-4CF6-B818-6090942C4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91630"/>
            <a:ext cx="5760639" cy="324036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679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1FEE0684-4A43-4209-A31F-CC5922576B56}"/>
              </a:ext>
            </a:extLst>
          </p:cNvPr>
          <p:cNvGrpSpPr/>
          <p:nvPr/>
        </p:nvGrpSpPr>
        <p:grpSpPr>
          <a:xfrm>
            <a:off x="535113" y="134041"/>
            <a:ext cx="1401049" cy="1442256"/>
            <a:chOff x="1115616" y="1275607"/>
            <a:chExt cx="2585656" cy="2592286"/>
          </a:xfrm>
        </p:grpSpPr>
        <p:pic>
          <p:nvPicPr>
            <p:cNvPr id="10" name="Picture 2" descr="E:\002-KIMS BUSINESS\007-02-Googleslidesppt\02-GSppt-Contents-Kim\20170215\03-abs\item01-png.png">
              <a:extLst>
                <a:ext uri="{FF2B5EF4-FFF2-40B4-BE49-F238E27FC236}">
                  <a16:creationId xmlns:a16="http://schemas.microsoft.com/office/drawing/2014/main" id="{B1750CDF-1A18-44B1-BD94-444FCE4BEC9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D2ABFA75-5043-463F-BEED-E04EEC3FBBBC}"/>
                </a:ext>
              </a:extLst>
            </p:cNvPr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046920-CE1E-4E33-B8DC-FD0B07BEA814}"/>
              </a:ext>
            </a:extLst>
          </p:cNvPr>
          <p:cNvSpPr txBox="1"/>
          <p:nvPr/>
        </p:nvSpPr>
        <p:spPr>
          <a:xfrm>
            <a:off x="1041400" y="594267"/>
            <a:ext cx="405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5</a:t>
            </a:r>
            <a:endParaRPr lang="zh-TW" altLang="en-US" sz="28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30114B8-5CDB-434E-92BF-A2B373C295D0}"/>
              </a:ext>
            </a:extLst>
          </p:cNvPr>
          <p:cNvSpPr txBox="1"/>
          <p:nvPr/>
        </p:nvSpPr>
        <p:spPr>
          <a:xfrm>
            <a:off x="1907704" y="594267"/>
            <a:ext cx="6408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DialogFlow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</a:t>
            </a:r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Intents - Start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56C182-B690-4CF4-BB40-81CDB561A1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7" b="46692"/>
          <a:stretch/>
        </p:blipFill>
        <p:spPr>
          <a:xfrm>
            <a:off x="1547664" y="1491979"/>
            <a:ext cx="3168353" cy="338437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48B313-495C-466F-A250-CC90F5A0F0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5" r="26667"/>
          <a:stretch/>
        </p:blipFill>
        <p:spPr>
          <a:xfrm>
            <a:off x="5004048" y="1521031"/>
            <a:ext cx="3168353" cy="331942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356621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223</Words>
  <Application>Microsoft Office PowerPoint</Application>
  <PresentationFormat>如螢幕大小 (16:9)</PresentationFormat>
  <Paragraphs>63</Paragraphs>
  <Slides>18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Arial Unicode MS</vt:lpstr>
      <vt:lpstr>LiHei Pro  Medium</vt:lpstr>
      <vt:lpstr>맑은 고딕</vt:lpstr>
      <vt:lpstr>華康中特圓體</vt:lpstr>
      <vt:lpstr>微軟正黑體</vt:lpstr>
      <vt:lpstr>Arial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B10856050</cp:lastModifiedBy>
  <cp:revision>97</cp:revision>
  <dcterms:created xsi:type="dcterms:W3CDTF">2016-12-05T23:26:54Z</dcterms:created>
  <dcterms:modified xsi:type="dcterms:W3CDTF">2021-06-15T14:55:02Z</dcterms:modified>
</cp:coreProperties>
</file>